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윤고딕" panose="020B0600000101010101" charset="-127"/>
      <p:regular r:id="rId35"/>
    </p:embeddedFont>
    <p:embeddedFont>
      <p:font typeface="윤고딕 Bold" panose="020B0600000101010101" charset="-127"/>
      <p:regular r:id="rId36"/>
    </p:embeddedFont>
    <p:embeddedFont>
      <p:font typeface="윤고딕 Light" panose="020B0600000101010101" charset="-127"/>
      <p:regular r:id="rId37"/>
    </p:embeddedFont>
    <p:embeddedFont>
      <p:font typeface="윤고딕 Medium" panose="020B0600000101010101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5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이렇게 JPA는 손쉽게 객체를 분리할 수 있게 해서 객체지향 설계를 도와줍니다.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이렇게 설정하면 JPA가 각 객체에 맞춰 테이블을 나눈 후에 여러 개의 INSERT를 대신 처리해 줍니다. 따라서 여러 테이블을 파악해서 직접 SQL을 작성할 필요가 없습니다.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DB에 저장할 때 동일한 객체 주소에 ID값을 추가하여 User를 수정하기 때문에 해당 트랜잭션 메서드 내에서 다시 조회 할 필요가 없이 단일한 객체를 계속 사용할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JPA는 참조를 외래키로 변환해서 적절한 INSERT SQL을 DB에 전달합니다. </a:t>
            </a:r>
          </a:p>
          <a:p>
            <a:r>
              <a:rPr lang="en-US"/>
              <a:t>또한 객체를 조회할 때 외래키를 참조로 변환하는 일도 JPA가 처리해줍니다. </a:t>
            </a:r>
          </a:p>
          <a:p>
            <a:r>
              <a:rPr lang="en-US"/>
              <a:t>정리하자면 JPA가 참조와 외래키 사이의 매핑을 자동으로 해줍니다.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JPA의 지연로딩으로 인해 동적으로 사용하는 객체에 맞는 쿼리를 날려 상황에 맞게 탐색할 수 있게 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프로젝트의 복잡성이 커질 수록 난이도도 올라가고 부족한 설계로 잘못 구현되었을 경우 속도 저하 및 일관성을 무너뜨리는 문제점이 생길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57897"/>
            <a:ext cx="16230600" cy="185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75273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5330F"/>
                </a:solidFill>
                <a:latin typeface="윤고딕"/>
                <a:ea typeface="윤고딕"/>
                <a:cs typeface="윤고딕"/>
                <a:sym typeface="윤고딕"/>
              </a:rPr>
              <a:t>Object Relational Mapping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661400"/>
            <a:ext cx="1623060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5330F"/>
                </a:solidFill>
                <a:latin typeface="윤고딕"/>
                <a:ea typeface="윤고딕"/>
                <a:cs typeface="윤고딕"/>
                <a:sym typeface="윤고딕"/>
              </a:rPr>
              <a:t>이수현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180387"/>
            <a:ext cx="16230600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2024.10.03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8788" y="2915808"/>
            <a:ext cx="4833416" cy="4455384"/>
          </a:xfrm>
          <a:custGeom>
            <a:avLst/>
            <a:gdLst/>
            <a:ahLst/>
            <a:cxnLst/>
            <a:rect l="l" t="t" r="r" b="b"/>
            <a:pathLst>
              <a:path w="4833416" h="4455384">
                <a:moveTo>
                  <a:pt x="0" y="0"/>
                </a:moveTo>
                <a:lnTo>
                  <a:pt x="4833416" y="0"/>
                </a:lnTo>
                <a:lnTo>
                  <a:pt x="4833416" y="4455384"/>
                </a:lnTo>
                <a:lnTo>
                  <a:pt x="0" y="4455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702" t="-12425" r="-213205" b="-2502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060297" y="7723119"/>
            <a:ext cx="1270397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Table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65733" y="7723119"/>
            <a:ext cx="3236000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Class Diagram</a:t>
            </a:r>
          </a:p>
        </p:txBody>
      </p:sp>
      <p:sp>
        <p:nvSpPr>
          <p:cNvPr id="5" name="Freeform 5"/>
          <p:cNvSpPr/>
          <p:nvPr/>
        </p:nvSpPr>
        <p:spPr>
          <a:xfrm>
            <a:off x="8860387" y="3766381"/>
            <a:ext cx="8046693" cy="2754237"/>
          </a:xfrm>
          <a:custGeom>
            <a:avLst/>
            <a:gdLst/>
            <a:ahLst/>
            <a:cxnLst/>
            <a:rect l="l" t="t" r="r" b="b"/>
            <a:pathLst>
              <a:path w="8046693" h="2754237">
                <a:moveTo>
                  <a:pt x="0" y="0"/>
                </a:moveTo>
                <a:lnTo>
                  <a:pt x="8046693" y="0"/>
                </a:lnTo>
                <a:lnTo>
                  <a:pt x="8046693" y="2754238"/>
                </a:lnTo>
                <a:lnTo>
                  <a:pt x="0" y="275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483" t="-37793" r="-9890" b="-8455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090850" y="5191125"/>
            <a:ext cx="3737983" cy="1960692"/>
            <a:chOff x="0" y="0"/>
            <a:chExt cx="984489" cy="516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4489" cy="516396"/>
            </a:xfrm>
            <a:custGeom>
              <a:avLst/>
              <a:gdLst/>
              <a:ahLst/>
              <a:cxnLst/>
              <a:rect l="l" t="t" r="r" b="b"/>
              <a:pathLst>
                <a:path w="984489" h="516396">
                  <a:moveTo>
                    <a:pt x="0" y="0"/>
                  </a:moveTo>
                  <a:lnTo>
                    <a:pt x="984489" y="0"/>
                  </a:lnTo>
                  <a:lnTo>
                    <a:pt x="984489" y="516396"/>
                  </a:lnTo>
                  <a:lnTo>
                    <a:pt x="0" y="516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84489" cy="564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78467" y="3954627"/>
            <a:ext cx="3147553" cy="2426080"/>
            <a:chOff x="0" y="0"/>
            <a:chExt cx="828985" cy="6389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8985" cy="638968"/>
            </a:xfrm>
            <a:custGeom>
              <a:avLst/>
              <a:gdLst/>
              <a:ahLst/>
              <a:cxnLst/>
              <a:rect l="l" t="t" r="r" b="b"/>
              <a:pathLst>
                <a:path w="828985" h="638968">
                  <a:moveTo>
                    <a:pt x="0" y="0"/>
                  </a:moveTo>
                  <a:lnTo>
                    <a:pt x="828985" y="0"/>
                  </a:lnTo>
                  <a:lnTo>
                    <a:pt x="828985" y="638968"/>
                  </a:lnTo>
                  <a:lnTo>
                    <a:pt x="0" y="638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28985" cy="686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Granularity(세분성)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1957" y="2348777"/>
            <a:ext cx="10264247" cy="6417175"/>
          </a:xfrm>
          <a:custGeom>
            <a:avLst/>
            <a:gdLst/>
            <a:ahLst/>
            <a:cxnLst/>
            <a:rect l="l" t="t" r="r" b="b"/>
            <a:pathLst>
              <a:path w="10264247" h="6417175">
                <a:moveTo>
                  <a:pt x="0" y="0"/>
                </a:moveTo>
                <a:lnTo>
                  <a:pt x="10264247" y="0"/>
                </a:lnTo>
                <a:lnTo>
                  <a:pt x="10264247" y="6417174"/>
                </a:lnTo>
                <a:lnTo>
                  <a:pt x="0" y="641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018669" y="6517331"/>
            <a:ext cx="4646337" cy="1165883"/>
            <a:chOff x="0" y="0"/>
            <a:chExt cx="1223727" cy="307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727" cy="307064"/>
            </a:xfrm>
            <a:custGeom>
              <a:avLst/>
              <a:gdLst/>
              <a:ahLst/>
              <a:cxnLst/>
              <a:rect l="l" t="t" r="r" b="b"/>
              <a:pathLst>
                <a:path w="1223727" h="307064">
                  <a:moveTo>
                    <a:pt x="0" y="0"/>
                  </a:moveTo>
                  <a:lnTo>
                    <a:pt x="1223727" y="0"/>
                  </a:lnTo>
                  <a:lnTo>
                    <a:pt x="1223727" y="307064"/>
                  </a:lnTo>
                  <a:lnTo>
                    <a:pt x="0" y="307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23727" cy="354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6972" y="4010696"/>
            <a:ext cx="5914309" cy="3515627"/>
          </a:xfrm>
          <a:custGeom>
            <a:avLst/>
            <a:gdLst/>
            <a:ahLst/>
            <a:cxnLst/>
            <a:rect l="l" t="t" r="r" b="b"/>
            <a:pathLst>
              <a:path w="5914309" h="3515627">
                <a:moveTo>
                  <a:pt x="0" y="0"/>
                </a:moveTo>
                <a:lnTo>
                  <a:pt x="5914310" y="0"/>
                </a:lnTo>
                <a:lnTo>
                  <a:pt x="5914310" y="3515627"/>
                </a:lnTo>
                <a:lnTo>
                  <a:pt x="0" y="3515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826972" y="3905921"/>
            <a:ext cx="2685928" cy="734415"/>
            <a:chOff x="0" y="0"/>
            <a:chExt cx="707405" cy="1934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7405" cy="193426"/>
            </a:xfrm>
            <a:custGeom>
              <a:avLst/>
              <a:gdLst/>
              <a:ahLst/>
              <a:cxnLst/>
              <a:rect l="l" t="t" r="r" b="b"/>
              <a:pathLst>
                <a:path w="707405" h="193426">
                  <a:moveTo>
                    <a:pt x="0" y="0"/>
                  </a:moveTo>
                  <a:lnTo>
                    <a:pt x="707405" y="0"/>
                  </a:lnTo>
                  <a:lnTo>
                    <a:pt x="707405" y="193426"/>
                  </a:lnTo>
                  <a:lnTo>
                    <a:pt x="0" y="193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7405" cy="24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Granularity(세분성) - JPA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24992" y="4788217"/>
            <a:ext cx="5300952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Inheritance(상속)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1770" y="2804489"/>
            <a:ext cx="10824459" cy="5555917"/>
          </a:xfrm>
          <a:custGeom>
            <a:avLst/>
            <a:gdLst/>
            <a:ahLst/>
            <a:cxnLst/>
            <a:rect l="l" t="t" r="r" b="b"/>
            <a:pathLst>
              <a:path w="10824459" h="5555917">
                <a:moveTo>
                  <a:pt x="0" y="0"/>
                </a:moveTo>
                <a:lnTo>
                  <a:pt x="10824460" y="0"/>
                </a:lnTo>
                <a:lnTo>
                  <a:pt x="10824460" y="5555917"/>
                </a:lnTo>
                <a:lnTo>
                  <a:pt x="0" y="555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Inheritance(상속)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99932" y="3783926"/>
            <a:ext cx="2520553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-&gt; 슈퍼타입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56230" y="6790823"/>
            <a:ext cx="2520553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-&gt; 서브타입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46349" y="4672582"/>
            <a:ext cx="1484523" cy="587579"/>
            <a:chOff x="0" y="0"/>
            <a:chExt cx="390986" cy="154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0986" cy="154753"/>
            </a:xfrm>
            <a:custGeom>
              <a:avLst/>
              <a:gdLst/>
              <a:ahLst/>
              <a:cxnLst/>
              <a:rect l="l" t="t" r="r" b="b"/>
              <a:pathLst>
                <a:path w="390986" h="154753">
                  <a:moveTo>
                    <a:pt x="0" y="0"/>
                  </a:moveTo>
                  <a:lnTo>
                    <a:pt x="390986" y="0"/>
                  </a:lnTo>
                  <a:lnTo>
                    <a:pt x="390986" y="154753"/>
                  </a:lnTo>
                  <a:lnTo>
                    <a:pt x="0" y="1547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0986" cy="202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289" y="3245753"/>
            <a:ext cx="8954880" cy="4596310"/>
          </a:xfrm>
          <a:custGeom>
            <a:avLst/>
            <a:gdLst/>
            <a:ahLst/>
            <a:cxnLst/>
            <a:rect l="l" t="t" r="r" b="b"/>
            <a:pathLst>
              <a:path w="8954880" h="4596310">
                <a:moveTo>
                  <a:pt x="0" y="0"/>
                </a:moveTo>
                <a:lnTo>
                  <a:pt x="8954879" y="0"/>
                </a:lnTo>
                <a:lnTo>
                  <a:pt x="8954879" y="4596310"/>
                </a:lnTo>
                <a:lnTo>
                  <a:pt x="0" y="459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03979" y="4580644"/>
            <a:ext cx="6464013" cy="1926529"/>
          </a:xfrm>
          <a:custGeom>
            <a:avLst/>
            <a:gdLst/>
            <a:ahLst/>
            <a:cxnLst/>
            <a:rect l="l" t="t" r="r" b="b"/>
            <a:pathLst>
              <a:path w="6464013" h="1926529">
                <a:moveTo>
                  <a:pt x="0" y="0"/>
                </a:moveTo>
                <a:lnTo>
                  <a:pt x="6464012" y="0"/>
                </a:lnTo>
                <a:lnTo>
                  <a:pt x="6464012" y="1926529"/>
                </a:lnTo>
                <a:lnTo>
                  <a:pt x="0" y="1926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501809" y="3141664"/>
            <a:ext cx="5557123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BOOK 객체를 저장하려면?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Inheritance(상속)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289" y="3245753"/>
            <a:ext cx="8954880" cy="4596310"/>
          </a:xfrm>
          <a:custGeom>
            <a:avLst/>
            <a:gdLst/>
            <a:ahLst/>
            <a:cxnLst/>
            <a:rect l="l" t="t" r="r" b="b"/>
            <a:pathLst>
              <a:path w="8954880" h="4596310">
                <a:moveTo>
                  <a:pt x="0" y="0"/>
                </a:moveTo>
                <a:lnTo>
                  <a:pt x="8954879" y="0"/>
                </a:lnTo>
                <a:lnTo>
                  <a:pt x="8954879" y="4596310"/>
                </a:lnTo>
                <a:lnTo>
                  <a:pt x="0" y="459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61129" y="4619347"/>
            <a:ext cx="6612336" cy="2324798"/>
          </a:xfrm>
          <a:custGeom>
            <a:avLst/>
            <a:gdLst/>
            <a:ahLst/>
            <a:cxnLst/>
            <a:rect l="l" t="t" r="r" b="b"/>
            <a:pathLst>
              <a:path w="6612336" h="2324798">
                <a:moveTo>
                  <a:pt x="0" y="0"/>
                </a:moveTo>
                <a:lnTo>
                  <a:pt x="6612336" y="0"/>
                </a:lnTo>
                <a:lnTo>
                  <a:pt x="6612336" y="2324798"/>
                </a:lnTo>
                <a:lnTo>
                  <a:pt x="0" y="2324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501809" y="3141664"/>
            <a:ext cx="5557123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BOOK 객체를 조회하려면?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Inheritance(상속)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335" y="2405090"/>
            <a:ext cx="11120971" cy="6853210"/>
          </a:xfrm>
          <a:custGeom>
            <a:avLst/>
            <a:gdLst/>
            <a:ahLst/>
            <a:cxnLst/>
            <a:rect l="l" t="t" r="r" b="b"/>
            <a:pathLst>
              <a:path w="11120971" h="6853210">
                <a:moveTo>
                  <a:pt x="0" y="0"/>
                </a:moveTo>
                <a:lnTo>
                  <a:pt x="11120971" y="0"/>
                </a:lnTo>
                <a:lnTo>
                  <a:pt x="11120971" y="6853210"/>
                </a:lnTo>
                <a:lnTo>
                  <a:pt x="0" y="6853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3035" y="2876598"/>
            <a:ext cx="9664991" cy="1302136"/>
            <a:chOff x="0" y="0"/>
            <a:chExt cx="2545512" cy="342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5512" cy="342949"/>
            </a:xfrm>
            <a:custGeom>
              <a:avLst/>
              <a:gdLst/>
              <a:ahLst/>
              <a:cxnLst/>
              <a:rect l="l" t="t" r="r" b="b"/>
              <a:pathLst>
                <a:path w="2545512" h="342949">
                  <a:moveTo>
                    <a:pt x="0" y="0"/>
                  </a:moveTo>
                  <a:lnTo>
                    <a:pt x="2545512" y="0"/>
                  </a:lnTo>
                  <a:lnTo>
                    <a:pt x="2545512" y="342949"/>
                  </a:lnTo>
                  <a:lnTo>
                    <a:pt x="0" y="3429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545512" cy="390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694049" y="2876598"/>
            <a:ext cx="10850942" cy="3475565"/>
          </a:xfrm>
          <a:custGeom>
            <a:avLst/>
            <a:gdLst/>
            <a:ahLst/>
            <a:cxnLst/>
            <a:rect l="l" t="t" r="r" b="b"/>
            <a:pathLst>
              <a:path w="10850942" h="3475565">
                <a:moveTo>
                  <a:pt x="0" y="0"/>
                </a:moveTo>
                <a:lnTo>
                  <a:pt x="10850942" y="0"/>
                </a:lnTo>
                <a:lnTo>
                  <a:pt x="10850942" y="3475565"/>
                </a:lnTo>
                <a:lnTo>
                  <a:pt x="0" y="3475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5155082" y="4623906"/>
            <a:ext cx="2488997" cy="666288"/>
            <a:chOff x="0" y="0"/>
            <a:chExt cx="655538" cy="1754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5538" cy="175483"/>
            </a:xfrm>
            <a:custGeom>
              <a:avLst/>
              <a:gdLst/>
              <a:ahLst/>
              <a:cxnLst/>
              <a:rect l="l" t="t" r="r" b="b"/>
              <a:pathLst>
                <a:path w="655538" h="175483">
                  <a:moveTo>
                    <a:pt x="0" y="0"/>
                  </a:moveTo>
                  <a:lnTo>
                    <a:pt x="655538" y="0"/>
                  </a:lnTo>
                  <a:lnTo>
                    <a:pt x="655538" y="175483"/>
                  </a:lnTo>
                  <a:lnTo>
                    <a:pt x="0" y="175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55538" cy="22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Inheritance(상속) - JPA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47296" y="4788217"/>
            <a:ext cx="5300952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Identity(동일성)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03666" y="3859448"/>
            <a:ext cx="8080669" cy="2568103"/>
          </a:xfrm>
          <a:custGeom>
            <a:avLst/>
            <a:gdLst/>
            <a:ahLst/>
            <a:cxnLst/>
            <a:rect l="l" t="t" r="r" b="b"/>
            <a:pathLst>
              <a:path w="8080669" h="2568103">
                <a:moveTo>
                  <a:pt x="0" y="0"/>
                </a:moveTo>
                <a:lnTo>
                  <a:pt x="8080668" y="0"/>
                </a:lnTo>
                <a:lnTo>
                  <a:pt x="8080668" y="2568104"/>
                </a:lnTo>
                <a:lnTo>
                  <a:pt x="0" y="2568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Identity(동일성)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541403" y="4473382"/>
            <a:ext cx="3497153" cy="708218"/>
            <a:chOff x="0" y="0"/>
            <a:chExt cx="921061" cy="1865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1061" cy="186527"/>
            </a:xfrm>
            <a:custGeom>
              <a:avLst/>
              <a:gdLst/>
              <a:ahLst/>
              <a:cxnLst/>
              <a:rect l="l" t="t" r="r" b="b"/>
              <a:pathLst>
                <a:path w="921061" h="186527">
                  <a:moveTo>
                    <a:pt x="0" y="0"/>
                  </a:moveTo>
                  <a:lnTo>
                    <a:pt x="921061" y="0"/>
                  </a:lnTo>
                  <a:lnTo>
                    <a:pt x="921061" y="186527"/>
                  </a:lnTo>
                  <a:lnTo>
                    <a:pt x="0" y="186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921061" cy="23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7249" y="3692012"/>
            <a:ext cx="11513502" cy="2902977"/>
          </a:xfrm>
          <a:custGeom>
            <a:avLst/>
            <a:gdLst/>
            <a:ahLst/>
            <a:cxnLst/>
            <a:rect l="l" t="t" r="r" b="b"/>
            <a:pathLst>
              <a:path w="11513502" h="2902977">
                <a:moveTo>
                  <a:pt x="0" y="0"/>
                </a:moveTo>
                <a:lnTo>
                  <a:pt x="11513502" y="0"/>
                </a:lnTo>
                <a:lnTo>
                  <a:pt x="11513502" y="2902976"/>
                </a:lnTo>
                <a:lnTo>
                  <a:pt x="0" y="2902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Identity(동일성)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5066" y="7207857"/>
            <a:ext cx="4006334" cy="565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user == user2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90009" y="8363557"/>
            <a:ext cx="2907983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결과는? </a:t>
            </a:r>
            <a:r>
              <a:rPr lang="en-US" sz="340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false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 이란?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32217" y="4713876"/>
            <a:ext cx="6623566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Object-Relational Mapping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78472" y="3084467"/>
            <a:ext cx="3118128" cy="1321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1457" y="5728063"/>
            <a:ext cx="10205085" cy="131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객체</a:t>
            </a: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와 </a:t>
            </a:r>
            <a:r>
              <a:rPr lang="en-US" sz="360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관계형 데이터베이스</a:t>
            </a: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간의 데이터 </a:t>
            </a:r>
            <a:r>
              <a:rPr lang="en-US" sz="360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매핑</a:t>
            </a: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을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자동으로 처리해 주는 기술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7249" y="3692012"/>
            <a:ext cx="11513502" cy="2902977"/>
          </a:xfrm>
          <a:custGeom>
            <a:avLst/>
            <a:gdLst/>
            <a:ahLst/>
            <a:cxnLst/>
            <a:rect l="l" t="t" r="r" b="b"/>
            <a:pathLst>
              <a:path w="11513502" h="2902977">
                <a:moveTo>
                  <a:pt x="0" y="0"/>
                </a:moveTo>
                <a:lnTo>
                  <a:pt x="11513502" y="0"/>
                </a:lnTo>
                <a:lnTo>
                  <a:pt x="11513502" y="2902976"/>
                </a:lnTo>
                <a:lnTo>
                  <a:pt x="0" y="2902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Identity(동일성) - JPA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9866" y="7207857"/>
            <a:ext cx="3625334" cy="565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user == user2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56981" y="8363557"/>
            <a:ext cx="2774037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결과는? </a:t>
            </a:r>
            <a:r>
              <a:rPr lang="en-US" sz="3400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true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7430" y="2323526"/>
            <a:ext cx="10833140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JPA는 Transaction 내에서 엔티티를 동일하게 본다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8817" y="4788217"/>
            <a:ext cx="5300952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Associations(관계)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41393" y="2564473"/>
            <a:ext cx="6966136" cy="3062919"/>
          </a:xfrm>
          <a:custGeom>
            <a:avLst/>
            <a:gdLst/>
            <a:ahLst/>
            <a:cxnLst/>
            <a:rect l="l" t="t" r="r" b="b"/>
            <a:pathLst>
              <a:path w="6966136" h="3062919">
                <a:moveTo>
                  <a:pt x="0" y="0"/>
                </a:moveTo>
                <a:lnTo>
                  <a:pt x="6966136" y="0"/>
                </a:lnTo>
                <a:lnTo>
                  <a:pt x="6966136" y="3062919"/>
                </a:lnTo>
                <a:lnTo>
                  <a:pt x="0" y="3062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61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Associations(관계)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65708" y="6032495"/>
            <a:ext cx="10517506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객체는 </a:t>
            </a:r>
            <a:r>
              <a:rPr lang="en-US" sz="340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참조</a:t>
            </a: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를 사용해 다른 객체와 연관관계를 가진다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12945" y="2267610"/>
            <a:ext cx="12823031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관계형 DB는 </a:t>
            </a:r>
            <a:r>
              <a:rPr lang="en-US" sz="340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외래 키</a:t>
            </a: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를 사용해 다른 테이블과 연관관계를 가진다</a:t>
            </a:r>
          </a:p>
        </p:txBody>
      </p:sp>
      <p:sp>
        <p:nvSpPr>
          <p:cNvPr id="6" name="Freeform 6"/>
          <p:cNvSpPr/>
          <p:nvPr/>
        </p:nvSpPr>
        <p:spPr>
          <a:xfrm>
            <a:off x="6124564" y="6282659"/>
            <a:ext cx="6799793" cy="3042316"/>
          </a:xfrm>
          <a:custGeom>
            <a:avLst/>
            <a:gdLst/>
            <a:ahLst/>
            <a:cxnLst/>
            <a:rect l="l" t="t" r="r" b="b"/>
            <a:pathLst>
              <a:path w="6799793" h="3042316">
                <a:moveTo>
                  <a:pt x="0" y="0"/>
                </a:moveTo>
                <a:lnTo>
                  <a:pt x="6799794" y="0"/>
                </a:lnTo>
                <a:lnTo>
                  <a:pt x="6799794" y="3042316"/>
                </a:lnTo>
                <a:lnTo>
                  <a:pt x="0" y="304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2446" b="-677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490873"/>
            <a:ext cx="7387478" cy="3305254"/>
          </a:xfrm>
          <a:custGeom>
            <a:avLst/>
            <a:gdLst/>
            <a:ahLst/>
            <a:cxnLst/>
            <a:rect l="l" t="t" r="r" b="b"/>
            <a:pathLst>
              <a:path w="7387478" h="3305254">
                <a:moveTo>
                  <a:pt x="0" y="0"/>
                </a:moveTo>
                <a:lnTo>
                  <a:pt x="7387478" y="0"/>
                </a:lnTo>
                <a:lnTo>
                  <a:pt x="7387478" y="3305254"/>
                </a:lnTo>
                <a:lnTo>
                  <a:pt x="0" y="330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2446" b="-6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644405" y="3088597"/>
            <a:ext cx="9180184" cy="4461698"/>
          </a:xfrm>
          <a:custGeom>
            <a:avLst/>
            <a:gdLst/>
            <a:ahLst/>
            <a:cxnLst/>
            <a:rect l="l" t="t" r="r" b="b"/>
            <a:pathLst>
              <a:path w="9180184" h="4461698">
                <a:moveTo>
                  <a:pt x="0" y="0"/>
                </a:moveTo>
                <a:lnTo>
                  <a:pt x="9180185" y="0"/>
                </a:lnTo>
                <a:lnTo>
                  <a:pt x="9180185" y="4461698"/>
                </a:lnTo>
                <a:lnTo>
                  <a:pt x="0" y="4461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Associations(관계) - JPA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10813" y="6161738"/>
            <a:ext cx="5009678" cy="552744"/>
            <a:chOff x="0" y="0"/>
            <a:chExt cx="1319421" cy="1455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9421" cy="145579"/>
            </a:xfrm>
            <a:custGeom>
              <a:avLst/>
              <a:gdLst/>
              <a:ahLst/>
              <a:cxnLst/>
              <a:rect l="l" t="t" r="r" b="b"/>
              <a:pathLst>
                <a:path w="1319421" h="145579">
                  <a:moveTo>
                    <a:pt x="0" y="0"/>
                  </a:moveTo>
                  <a:lnTo>
                    <a:pt x="1319421" y="0"/>
                  </a:lnTo>
                  <a:lnTo>
                    <a:pt x="1319421" y="145579"/>
                  </a:lnTo>
                  <a:lnTo>
                    <a:pt x="0" y="1455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19421" cy="193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4972" y="5055287"/>
            <a:ext cx="1008980" cy="471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3738" y="5055287"/>
            <a:ext cx="1008980" cy="471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490873"/>
            <a:ext cx="7387478" cy="3305254"/>
          </a:xfrm>
          <a:custGeom>
            <a:avLst/>
            <a:gdLst/>
            <a:ahLst/>
            <a:cxnLst/>
            <a:rect l="l" t="t" r="r" b="b"/>
            <a:pathLst>
              <a:path w="7387478" h="3305254">
                <a:moveTo>
                  <a:pt x="0" y="0"/>
                </a:moveTo>
                <a:lnTo>
                  <a:pt x="7387478" y="0"/>
                </a:lnTo>
                <a:lnTo>
                  <a:pt x="7387478" y="3305254"/>
                </a:lnTo>
                <a:lnTo>
                  <a:pt x="0" y="3305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2446" b="-6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915676" y="2218348"/>
            <a:ext cx="8774495" cy="5721830"/>
          </a:xfrm>
          <a:custGeom>
            <a:avLst/>
            <a:gdLst/>
            <a:ahLst/>
            <a:cxnLst/>
            <a:rect l="l" t="t" r="r" b="b"/>
            <a:pathLst>
              <a:path w="8774495" h="5721830">
                <a:moveTo>
                  <a:pt x="0" y="0"/>
                </a:moveTo>
                <a:lnTo>
                  <a:pt x="8774495" y="0"/>
                </a:lnTo>
                <a:lnTo>
                  <a:pt x="8774495" y="5721830"/>
                </a:lnTo>
                <a:lnTo>
                  <a:pt x="0" y="572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Associations(관계) - JPA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491788" y="6044860"/>
            <a:ext cx="5668235" cy="984212"/>
            <a:chOff x="0" y="0"/>
            <a:chExt cx="1492868" cy="2592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92868" cy="259216"/>
            </a:xfrm>
            <a:custGeom>
              <a:avLst/>
              <a:gdLst/>
              <a:ahLst/>
              <a:cxnLst/>
              <a:rect l="l" t="t" r="r" b="b"/>
              <a:pathLst>
                <a:path w="1492868" h="259216">
                  <a:moveTo>
                    <a:pt x="0" y="0"/>
                  </a:moveTo>
                  <a:lnTo>
                    <a:pt x="1492868" y="0"/>
                  </a:lnTo>
                  <a:lnTo>
                    <a:pt x="1492868" y="259216"/>
                  </a:lnTo>
                  <a:lnTo>
                    <a:pt x="0" y="2592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92868" cy="30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4972" y="5055287"/>
            <a:ext cx="1008980" cy="471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3738" y="5055287"/>
            <a:ext cx="1008980" cy="471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81502" y="4788217"/>
            <a:ext cx="798059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 Navigation(객체 탐색)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7961" y="2689196"/>
            <a:ext cx="11372078" cy="6386992"/>
          </a:xfrm>
          <a:custGeom>
            <a:avLst/>
            <a:gdLst/>
            <a:ahLst/>
            <a:cxnLst/>
            <a:rect l="l" t="t" r="r" b="b"/>
            <a:pathLst>
              <a:path w="11372078" h="6386992">
                <a:moveTo>
                  <a:pt x="0" y="0"/>
                </a:moveTo>
                <a:lnTo>
                  <a:pt x="11372078" y="0"/>
                </a:lnTo>
                <a:lnTo>
                  <a:pt x="11372078" y="6386993"/>
                </a:lnTo>
                <a:lnTo>
                  <a:pt x="0" y="6386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482" r="-450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 Navigation(객체 탐색)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6763" y="6516070"/>
            <a:ext cx="10854475" cy="1320139"/>
          </a:xfrm>
          <a:custGeom>
            <a:avLst/>
            <a:gdLst/>
            <a:ahLst/>
            <a:cxnLst/>
            <a:rect l="l" t="t" r="r" b="b"/>
            <a:pathLst>
              <a:path w="10854475" h="1320139">
                <a:moveTo>
                  <a:pt x="0" y="0"/>
                </a:moveTo>
                <a:lnTo>
                  <a:pt x="10854474" y="0"/>
                </a:lnTo>
                <a:lnTo>
                  <a:pt x="10854474" y="1320139"/>
                </a:lnTo>
                <a:lnTo>
                  <a:pt x="0" y="132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 Navigation(객체 탐색) - JPA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93524" y="2864713"/>
            <a:ext cx="530095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Lazy Loading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53297" y="4269212"/>
            <a:ext cx="6981406" cy="121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연관 객체를 직접 사용할때까지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조회를 미룬다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44188" y="6601795"/>
            <a:ext cx="4927050" cy="583869"/>
            <a:chOff x="0" y="0"/>
            <a:chExt cx="1297659" cy="1537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7659" cy="153776"/>
            </a:xfrm>
            <a:custGeom>
              <a:avLst/>
              <a:gdLst/>
              <a:ahLst/>
              <a:cxnLst/>
              <a:rect l="l" t="t" r="r" b="b"/>
              <a:pathLst>
                <a:path w="1297659" h="153776">
                  <a:moveTo>
                    <a:pt x="0" y="0"/>
                  </a:moveTo>
                  <a:lnTo>
                    <a:pt x="1297659" y="0"/>
                  </a:lnTo>
                  <a:lnTo>
                    <a:pt x="1297659" y="153776"/>
                  </a:lnTo>
                  <a:lnTo>
                    <a:pt x="0" y="153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97659" cy="201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 장점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4540697"/>
            <a:ext cx="16230600" cy="0"/>
          </a:xfrm>
          <a:prstGeom prst="line">
            <a:avLst/>
          </a:prstGeom>
          <a:ln w="9525" cap="flat">
            <a:solidFill>
              <a:srgbClr val="2533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6963885"/>
            <a:ext cx="16230600" cy="0"/>
          </a:xfrm>
          <a:prstGeom prst="line">
            <a:avLst/>
          </a:prstGeom>
          <a:ln w="9525" cap="flat">
            <a:solidFill>
              <a:srgbClr val="2533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43467" y="2606010"/>
            <a:ext cx="1738922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2389" y="2654746"/>
            <a:ext cx="14376911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330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생산성 증가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467" y="5033630"/>
            <a:ext cx="1738922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467" y="7413624"/>
            <a:ext cx="1738922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82389" y="3340547"/>
            <a:ext cx="143769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5330F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반복적인 CRUD SQL문을 작성하지 않아도 된다.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82389" y="5116497"/>
            <a:ext cx="14376911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330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유지보수 용이성 증가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2389" y="5802297"/>
            <a:ext cx="143769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5330F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엔티티에 필드를 수정해도 변경해야 할 코드의 수가 줄어든다.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82389" y="7496492"/>
            <a:ext cx="14376911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330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DBMS에 대한 종속성 감소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82389" y="8182292"/>
            <a:ext cx="143769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5330F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DBMS를 교체하는 큰 작업에도 비교적 적은 리스크와 시간이 소요된다.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 단점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4540697"/>
            <a:ext cx="16230600" cy="0"/>
          </a:xfrm>
          <a:prstGeom prst="line">
            <a:avLst/>
          </a:prstGeom>
          <a:ln w="9525" cap="flat">
            <a:solidFill>
              <a:srgbClr val="2533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28700" y="7468710"/>
            <a:ext cx="16230600" cy="0"/>
          </a:xfrm>
          <a:prstGeom prst="line">
            <a:avLst/>
          </a:prstGeom>
          <a:ln w="9525" cap="flat">
            <a:solidFill>
              <a:srgbClr val="2533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43467" y="2606010"/>
            <a:ext cx="1738922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2389" y="2654746"/>
            <a:ext cx="14376911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330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ORM이 모든 걸 해결해줄 수 없다.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467" y="5033630"/>
            <a:ext cx="1738922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2389" y="3340547"/>
            <a:ext cx="143769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5330F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ORM을 사용하는 것은 매우 편리하지만 그만큼 신중하게 설계해야한다.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82389" y="5116497"/>
            <a:ext cx="14376911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330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복잡한 쿼리를 ORM만으로 구성하게 되면 성능 문제가 발생할 수 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82389" y="5802297"/>
            <a:ext cx="1437691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5330F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ORM은 기본적인 CRUD 작업에 최적화되어 있지만, 복잡한 쿼리나 고성능을 요구하는 작업에 대해서는 한계가 존재한다.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 이란?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23408" y="3879506"/>
            <a:ext cx="2753592" cy="79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객체지향</a:t>
            </a:r>
            <a:endParaRPr lang="en-US" sz="48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350987" y="5744554"/>
            <a:ext cx="4346213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중심의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구조</a:t>
            </a:r>
            <a:endParaRPr lang="en-US" sz="3600" dirty="0">
              <a:solidFill>
                <a:srgbClr val="73737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88410" y="5744554"/>
            <a:ext cx="4602990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추상화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,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상속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,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다형성</a:t>
            </a:r>
            <a:endParaRPr lang="en-US" sz="3600" dirty="0">
              <a:solidFill>
                <a:srgbClr val="73737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615312" y="3879506"/>
            <a:ext cx="1710288" cy="79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RDB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Review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85839" y="2090554"/>
            <a:ext cx="7735371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ORM(Object-Relational Mapping)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73078" y="2756033"/>
            <a:ext cx="7160895" cy="97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객체와 관계형 데이터베이스 간의 데이터 매핑을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자동으로 처리해 주는 기술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6947" y="4335411"/>
            <a:ext cx="6193155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JPA (Java Persistence API)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66331" y="4926966"/>
            <a:ext cx="5574387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자바 ORM 기술에 대한 API 표준 명세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58216" y="6010275"/>
            <a:ext cx="3990618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패러다임 불일치 문제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5459" y="6656705"/>
            <a:ext cx="4296132" cy="2957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Granularity(세분성)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Inheritance(상속)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Identity(동일성)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Associations(관계)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Navigation(객체 탐색)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1635" y="2933452"/>
            <a:ext cx="396656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https://annajin.tistory.com/192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1635" y="4255313"/>
            <a:ext cx="65879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https://www.youtube.com/watch?v=NFK9qLWpujY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1635" y="5577205"/>
            <a:ext cx="6621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https://www.youtube.com/watch?v=VTqqZSuSdOk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1635" y="3782447"/>
            <a:ext cx="8110181" cy="3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[10분 테코톡] 범고래, 소주캉의 JDBC, SQL Mapper, 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1635" y="5105400"/>
            <a:ext cx="7708702" cy="3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[10분 테코톡] 아마찌의 ORM vs SQL Mapper vs JDBC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59494"/>
            <a:ext cx="7336631" cy="3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[JPA] JPA, Hibernate, Spring Data JPA의 차이점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1635" y="6837340"/>
            <a:ext cx="416290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https://jgrammer.tistory.com/76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1635" y="6365535"/>
            <a:ext cx="3055025" cy="3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[JPA] 패러다임 불일치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3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25051" y="4432935"/>
            <a:ext cx="7237898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 이란?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23408" y="3879506"/>
            <a:ext cx="2677392" cy="79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객체지향</a:t>
            </a:r>
            <a:endParaRPr lang="en-US" sz="48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350987" y="5744554"/>
            <a:ext cx="4346213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중심의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구조</a:t>
            </a:r>
            <a:endParaRPr lang="en-US" sz="3600" dirty="0">
              <a:solidFill>
                <a:srgbClr val="73737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88410" y="5744554"/>
            <a:ext cx="4602990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추상화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,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상속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,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다형성</a:t>
            </a:r>
            <a:endParaRPr lang="en-US" sz="3600" dirty="0">
              <a:solidFill>
                <a:srgbClr val="73737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615312" y="3879506"/>
            <a:ext cx="1949280" cy="79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RDB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83910" y="2123096"/>
            <a:ext cx="5831402" cy="673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dirty="0" err="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패러다임</a:t>
            </a:r>
            <a:r>
              <a:rPr lang="en-US" sz="4100" dirty="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4100" dirty="0" err="1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불일치</a:t>
            </a:r>
            <a:r>
              <a:rPr lang="en-US" sz="4100" dirty="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해결</a:t>
            </a:r>
            <a:r>
              <a:rPr lang="en-US" sz="41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!!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47275" y="3799496"/>
            <a:ext cx="2048113" cy="1064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</a:t>
            </a:r>
          </a:p>
        </p:txBody>
      </p:sp>
      <p:sp>
        <p:nvSpPr>
          <p:cNvPr id="9" name="AutoShape 9"/>
          <p:cNvSpPr/>
          <p:nvPr/>
        </p:nvSpPr>
        <p:spPr>
          <a:xfrm>
            <a:off x="6554027" y="4389094"/>
            <a:ext cx="1369939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10875567" y="4360519"/>
            <a:ext cx="1369939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ORM의 종류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55450" y="2526538"/>
            <a:ext cx="5377101" cy="489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8"/>
              </a:lnSpc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Java : Hybernate, JPA</a:t>
            </a:r>
          </a:p>
          <a:p>
            <a:pPr algn="l">
              <a:lnSpc>
                <a:spcPts val="7718"/>
              </a:lnSpc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Flask : SQLAlchemy</a:t>
            </a:r>
          </a:p>
          <a:p>
            <a:pPr algn="l">
              <a:lnSpc>
                <a:spcPts val="7718"/>
              </a:lnSpc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Django : 내장 ORM</a:t>
            </a:r>
          </a:p>
          <a:p>
            <a:pPr algn="l">
              <a:lnSpc>
                <a:spcPts val="7718"/>
              </a:lnSpc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Node.js : Sequalize</a:t>
            </a:r>
          </a:p>
          <a:p>
            <a:pPr algn="l">
              <a:lnSpc>
                <a:spcPts val="7718"/>
              </a:lnSpc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GraphQL : Prisma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320603"/>
            <a:ext cx="11301259" cy="4901921"/>
          </a:xfrm>
          <a:custGeom>
            <a:avLst/>
            <a:gdLst/>
            <a:ahLst/>
            <a:cxnLst/>
            <a:rect l="l" t="t" r="r" b="b"/>
            <a:pathLst>
              <a:path w="11301259" h="4901921">
                <a:moveTo>
                  <a:pt x="0" y="0"/>
                </a:moveTo>
                <a:lnTo>
                  <a:pt x="11301258" y="0"/>
                </a:lnTo>
                <a:lnTo>
                  <a:pt x="11301258" y="4901921"/>
                </a:lnTo>
                <a:lnTo>
                  <a:pt x="0" y="4901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JPA (Java Persistence API)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0701" y="2165127"/>
            <a:ext cx="8521899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자바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ORM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기술에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대한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API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표준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명세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패러다임 불일치 문제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14204" y="2782586"/>
            <a:ext cx="6259592" cy="548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Granularity(세분성)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Inheritance(상속)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Identity(동일성) 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Associations(관계)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 Navigation(객체 탐색)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93524" y="4788217"/>
            <a:ext cx="5300952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Granularity(세분성)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0751074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53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Granularity(세분성)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34280" y="2974032"/>
            <a:ext cx="2061720" cy="79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테이블</a:t>
            </a:r>
            <a:endParaRPr lang="en-US" sz="48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740922" y="2974032"/>
            <a:ext cx="1512798" cy="79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객체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94808" y="4411980"/>
            <a:ext cx="3210792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변경이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어렵다</a:t>
            </a:r>
            <a:endParaRPr lang="en-US" sz="3600" dirty="0">
              <a:solidFill>
                <a:srgbClr val="73737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98471" y="5627043"/>
            <a:ext cx="4528532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모이는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경향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집합적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23702" y="4411980"/>
            <a:ext cx="2669490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변경이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쉽다</a:t>
            </a:r>
            <a:endParaRPr lang="en-US" sz="3600" dirty="0">
              <a:solidFill>
                <a:srgbClr val="73737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60998" y="5627043"/>
            <a:ext cx="4964802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분리되는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경향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</a:t>
            </a:r>
            <a:r>
              <a:rPr lang="en-US" sz="3600" dirty="0" err="1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분해적</a:t>
            </a:r>
            <a:r>
              <a:rPr lang="en-US" sz="3600" dirty="0">
                <a:solidFill>
                  <a:srgbClr val="7373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6921" y="7833122"/>
            <a:ext cx="10998279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-&gt;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객체의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수는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테이블의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수보다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빠르게</a:t>
            </a:r>
            <a:r>
              <a:rPr lang="en-US" sz="360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증가한다</a:t>
            </a:r>
            <a:endParaRPr lang="en-US" sz="360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692</Words>
  <Application>Microsoft Office PowerPoint</Application>
  <PresentationFormat>Custom</PresentationFormat>
  <Paragraphs>145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윤고딕 Bold</vt:lpstr>
      <vt:lpstr>윤고딕 Medium</vt:lpstr>
      <vt:lpstr>윤고딕 Light</vt:lpstr>
      <vt:lpstr>Arial</vt:lpstr>
      <vt:lpstr>윤고딕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ORM</dc:title>
  <cp:lastModifiedBy>Suhyeon Lee</cp:lastModifiedBy>
  <cp:revision>2</cp:revision>
  <dcterms:created xsi:type="dcterms:W3CDTF">2006-08-16T00:00:00Z</dcterms:created>
  <dcterms:modified xsi:type="dcterms:W3CDTF">2024-10-03T05:24:22Z</dcterms:modified>
  <dc:identifier>DAGRwJWz2Fk</dc:identifier>
</cp:coreProperties>
</file>